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9926638" cy="14355763"/>
  <p:defaultTextStyle>
    <a:defPPr>
      <a:defRPr lang="sv-SE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-72" y="6390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4"/>
            <a:ext cx="8161020" cy="274404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5294-2D05-458F-B035-1E0A375605CF}" type="datetimeFigureOut">
              <a:rPr lang="sv-SE" smtClean="0"/>
              <a:pPr/>
              <a:t>2014-03-19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E83C-3727-44C2-B9FC-A5CE03307F0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80437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5294-2D05-458F-B035-1E0A375605CF}" type="datetimeFigureOut">
              <a:rPr lang="sv-SE" smtClean="0"/>
              <a:pPr/>
              <a:t>2014-03-19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E83C-3727-44C2-B9FC-A5CE03307F0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517530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957158"/>
            <a:ext cx="2268616" cy="203877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7" y="957158"/>
            <a:ext cx="6645831" cy="203877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5294-2D05-458F-B035-1E0A375605CF}" type="datetimeFigureOut">
              <a:rPr lang="sv-SE" smtClean="0"/>
              <a:pPr/>
              <a:t>2014-03-19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E83C-3727-44C2-B9FC-A5CE03307F0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26439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5294-2D05-458F-B035-1E0A375605CF}" type="datetimeFigureOut">
              <a:rPr lang="sv-SE" smtClean="0"/>
              <a:pPr/>
              <a:t>2014-03-19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E83C-3727-44C2-B9FC-A5CE03307F0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31371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5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5294-2D05-458F-B035-1E0A375605CF}" type="datetimeFigureOut">
              <a:rPr lang="sv-SE" smtClean="0"/>
              <a:pPr/>
              <a:t>2014-03-19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E83C-3727-44C2-B9FC-A5CE03307F0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187275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5576993"/>
            <a:ext cx="4457224" cy="1576789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5576993"/>
            <a:ext cx="4457224" cy="1576789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5294-2D05-458F-B035-1E0A375605CF}" type="datetimeFigureOut">
              <a:rPr lang="sv-SE" smtClean="0"/>
              <a:pPr/>
              <a:t>2014-03-19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E83C-3727-44C2-B9FC-A5CE03307F0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77074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5294-2D05-458F-B035-1E0A375605CF}" type="datetimeFigureOut">
              <a:rPr lang="sv-SE" smtClean="0"/>
              <a:pPr/>
              <a:t>2014-03-19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E83C-3727-44C2-B9FC-A5CE03307F0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38113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5294-2D05-458F-B035-1E0A375605CF}" type="datetimeFigureOut">
              <a:rPr lang="sv-SE" smtClean="0"/>
              <a:pPr/>
              <a:t>2014-03-19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E83C-3727-44C2-B9FC-A5CE03307F0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28390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5294-2D05-458F-B035-1E0A375605CF}" type="datetimeFigureOut">
              <a:rPr lang="sv-SE" smtClean="0"/>
              <a:pPr/>
              <a:t>2014-03-19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E83C-3727-44C2-B9FC-A5CE03307F0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267895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509694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2678854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5294-2D05-458F-B035-1E0A375605CF}" type="datetimeFigureOut">
              <a:rPr lang="sv-SE" smtClean="0"/>
              <a:pPr/>
              <a:t>2014-03-19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E83C-3727-44C2-B9FC-A5CE03307F0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767301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1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5294-2D05-458F-B035-1E0A375605CF}" type="datetimeFigureOut">
              <a:rPr lang="sv-SE" smtClean="0"/>
              <a:pPr/>
              <a:t>2014-03-19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E83C-3727-44C2-B9FC-A5CE03307F0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719062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15294-2D05-458F-B035-1E0A375605CF}" type="datetimeFigureOut">
              <a:rPr lang="sv-SE" smtClean="0"/>
              <a:pPr/>
              <a:t>2014-03-19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1865187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BE83C-3727-44C2-B9FC-A5CE03307F0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26477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mailto:maria.asplund@gu.se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://www.bioenv.gu.se/Utbildning/utbildning-pa-forskarniva/kurser-samlat-kursutbud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10" Type="http://schemas.openxmlformats.org/officeDocument/2006/relationships/image" Target="../media/image7.tiff"/><Relationship Id="rId4" Type="http://schemas.openxmlformats.org/officeDocument/2006/relationships/image" Target="../media/image1.jpe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38736" y="580852"/>
            <a:ext cx="5471914" cy="2740198"/>
          </a:xfrm>
        </p:spPr>
        <p:txBody>
          <a:bodyPr>
            <a:normAutofit fontScale="90000"/>
          </a:bodyPr>
          <a:lstStyle/>
          <a:p>
            <a:r>
              <a:rPr lang="sv-SE" sz="3200" dirty="0" smtClean="0"/>
              <a:t>International </a:t>
            </a:r>
            <a:br>
              <a:rPr lang="sv-SE" sz="3200" dirty="0" smtClean="0"/>
            </a:br>
            <a:r>
              <a:rPr lang="sv-SE" sz="3200" dirty="0" smtClean="0"/>
              <a:t>PhD-student Course</a:t>
            </a:r>
            <a:r>
              <a:rPr lang="sv-SE" sz="3200" b="1" dirty="0" smtClean="0"/>
              <a:t/>
            </a:r>
            <a:br>
              <a:rPr lang="sv-SE" sz="3200" b="1" dirty="0" smtClean="0"/>
            </a:br>
            <a:r>
              <a:rPr lang="sv-SE" sz="3200" dirty="0" smtClean="0"/>
              <a:t>in</a:t>
            </a:r>
            <a:r>
              <a:rPr lang="sv-SE" sz="3200" b="1" dirty="0" smtClean="0"/>
              <a:t> </a:t>
            </a:r>
            <a:r>
              <a:rPr lang="sv-SE" sz="3200" dirty="0" smtClean="0"/>
              <a:t/>
            </a:r>
            <a:br>
              <a:rPr lang="sv-SE" sz="3200" dirty="0" smtClean="0"/>
            </a:br>
            <a:r>
              <a:rPr lang="sv-SE" sz="3200" b="1" i="1" dirty="0" err="1" smtClean="0"/>
              <a:t>Scientific</a:t>
            </a:r>
            <a:r>
              <a:rPr lang="sv-SE" sz="3200" b="1" i="1" dirty="0" smtClean="0"/>
              <a:t> </a:t>
            </a:r>
            <a:r>
              <a:rPr lang="sv-SE" sz="3200" b="1" i="1" dirty="0" err="1" smtClean="0"/>
              <a:t>Diving</a:t>
            </a:r>
            <a:r>
              <a:rPr lang="sv-SE" sz="3200" b="1" i="1" dirty="0" smtClean="0"/>
              <a:t> and </a:t>
            </a:r>
            <a:r>
              <a:rPr lang="sv-SE" sz="3200" b="1" i="1" dirty="0" err="1" smtClean="0"/>
              <a:t>Documentation</a:t>
            </a:r>
            <a:r>
              <a:rPr lang="sv-SE" sz="3200" b="1" i="1" dirty="0" smtClean="0"/>
              <a:t> </a:t>
            </a:r>
            <a:r>
              <a:rPr lang="sv-SE" sz="3200" b="1" i="1" dirty="0" err="1" smtClean="0"/>
              <a:t>techniques</a:t>
            </a:r>
            <a:r>
              <a:rPr lang="sv-SE" sz="3200" b="1" i="1" dirty="0" smtClean="0"/>
              <a:t> (4ECT)</a:t>
            </a:r>
            <a:endParaRPr lang="sv-SE" sz="32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52366" y="3360739"/>
            <a:ext cx="6089650" cy="9193211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sv-SE" sz="7200" dirty="0" err="1" smtClean="0">
                <a:solidFill>
                  <a:schemeClr val="tx1"/>
                </a:solidFill>
              </a:rPr>
              <a:t>Time</a:t>
            </a:r>
            <a:r>
              <a:rPr lang="sv-SE" sz="7200" dirty="0" smtClean="0">
                <a:solidFill>
                  <a:schemeClr val="tx1"/>
                </a:solidFill>
              </a:rPr>
              <a:t>: August 18</a:t>
            </a:r>
            <a:r>
              <a:rPr lang="sv-SE" sz="7200" baseline="30000" dirty="0" smtClean="0">
                <a:solidFill>
                  <a:schemeClr val="tx1"/>
                </a:solidFill>
              </a:rPr>
              <a:t>th</a:t>
            </a:r>
            <a:r>
              <a:rPr lang="sv-SE" sz="7200" dirty="0" smtClean="0">
                <a:solidFill>
                  <a:schemeClr val="tx1"/>
                </a:solidFill>
              </a:rPr>
              <a:t> – 29</a:t>
            </a:r>
            <a:r>
              <a:rPr lang="sv-SE" sz="7200" baseline="30000" dirty="0" smtClean="0">
                <a:solidFill>
                  <a:schemeClr val="tx1"/>
                </a:solidFill>
              </a:rPr>
              <a:t>th</a:t>
            </a:r>
            <a:r>
              <a:rPr lang="sv-SE" sz="7200" dirty="0">
                <a:solidFill>
                  <a:schemeClr val="tx1"/>
                </a:solidFill>
              </a:rPr>
              <a:t>,</a:t>
            </a:r>
            <a:r>
              <a:rPr lang="sv-SE" sz="7200" dirty="0" smtClean="0">
                <a:solidFill>
                  <a:schemeClr val="tx1"/>
                </a:solidFill>
              </a:rPr>
              <a:t> 2014</a:t>
            </a:r>
          </a:p>
          <a:p>
            <a:pPr algn="l"/>
            <a:r>
              <a:rPr lang="sv-SE" sz="7200" dirty="0" smtClean="0">
                <a:solidFill>
                  <a:schemeClr val="tx1"/>
                </a:solidFill>
              </a:rPr>
              <a:t>Place: Lovéncenter-Kristineberg, University </a:t>
            </a:r>
            <a:r>
              <a:rPr lang="sv-SE" sz="7200" dirty="0" err="1" smtClean="0">
                <a:solidFill>
                  <a:schemeClr val="tx1"/>
                </a:solidFill>
              </a:rPr>
              <a:t>of</a:t>
            </a:r>
            <a:r>
              <a:rPr lang="sv-SE" sz="7200" dirty="0" smtClean="0">
                <a:solidFill>
                  <a:schemeClr val="tx1"/>
                </a:solidFill>
              </a:rPr>
              <a:t> Gothenburg, Fiskebäckskil</a:t>
            </a:r>
          </a:p>
          <a:p>
            <a:pPr algn="l"/>
            <a:r>
              <a:rPr lang="sv-SE" sz="7200" dirty="0" smtClean="0">
                <a:solidFill>
                  <a:schemeClr val="tx1"/>
                </a:solidFill>
              </a:rPr>
              <a:t>Deadline for </a:t>
            </a:r>
            <a:r>
              <a:rPr lang="sv-SE" sz="7200" dirty="0" err="1" smtClean="0">
                <a:solidFill>
                  <a:schemeClr val="tx1"/>
                </a:solidFill>
              </a:rPr>
              <a:t>application</a:t>
            </a:r>
            <a:r>
              <a:rPr lang="sv-SE" sz="7200" dirty="0" smtClean="0">
                <a:solidFill>
                  <a:schemeClr val="tx1"/>
                </a:solidFill>
              </a:rPr>
              <a:t>: May 31</a:t>
            </a:r>
            <a:r>
              <a:rPr lang="sv-SE" sz="7200" baseline="30000" dirty="0" smtClean="0">
                <a:solidFill>
                  <a:schemeClr val="tx1"/>
                </a:solidFill>
              </a:rPr>
              <a:t>st</a:t>
            </a:r>
            <a:r>
              <a:rPr lang="sv-SE" sz="7200" dirty="0" smtClean="0">
                <a:solidFill>
                  <a:schemeClr val="tx1"/>
                </a:solidFill>
              </a:rPr>
              <a:t> , 2014</a:t>
            </a:r>
          </a:p>
          <a:p>
            <a:endParaRPr lang="sv-SE" sz="5600" dirty="0" smtClean="0">
              <a:solidFill>
                <a:schemeClr val="tx1"/>
              </a:solidFill>
            </a:endParaRPr>
          </a:p>
          <a:p>
            <a:endParaRPr lang="sv-SE" sz="5600" dirty="0">
              <a:solidFill>
                <a:schemeClr val="tx1"/>
              </a:solidFill>
            </a:endParaRPr>
          </a:p>
          <a:p>
            <a:pPr algn="l"/>
            <a:r>
              <a:rPr lang="en-US" sz="5200" dirty="0" smtClean="0">
                <a:solidFill>
                  <a:schemeClr val="tx1"/>
                </a:solidFill>
              </a:rPr>
              <a:t>Syllables:</a:t>
            </a:r>
            <a:endParaRPr lang="sv-SE" sz="5200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5200" dirty="0" smtClean="0">
                <a:solidFill>
                  <a:schemeClr val="tx1"/>
                </a:solidFill>
              </a:rPr>
              <a:t>Illustration techniques using </a:t>
            </a:r>
            <a:r>
              <a:rPr lang="en-US" sz="5200" dirty="0">
                <a:solidFill>
                  <a:schemeClr val="tx1"/>
                </a:solidFill>
              </a:rPr>
              <a:t>scientific diving underwater digital </a:t>
            </a:r>
            <a:r>
              <a:rPr lang="en-US" sz="5200" dirty="0" smtClean="0">
                <a:solidFill>
                  <a:schemeClr val="tx1"/>
                </a:solidFill>
              </a:rPr>
              <a:t>photography;  handling  </a:t>
            </a:r>
            <a:r>
              <a:rPr lang="en-US" sz="5200" dirty="0">
                <a:solidFill>
                  <a:schemeClr val="tx1"/>
                </a:solidFill>
              </a:rPr>
              <a:t>of photographic equipment, in water, optimization of </a:t>
            </a:r>
            <a:r>
              <a:rPr lang="en-US" sz="5200" dirty="0" smtClean="0">
                <a:solidFill>
                  <a:schemeClr val="tx1"/>
                </a:solidFill>
              </a:rPr>
              <a:t>lighting, macro- </a:t>
            </a:r>
            <a:r>
              <a:rPr lang="en-US" sz="5200" dirty="0">
                <a:solidFill>
                  <a:schemeClr val="tx1"/>
                </a:solidFill>
              </a:rPr>
              <a:t>and wide angel photography, composition of picture, imaging in </a:t>
            </a:r>
            <a:r>
              <a:rPr lang="en-US" sz="5200" dirty="0" err="1">
                <a:solidFill>
                  <a:schemeClr val="tx1"/>
                </a:solidFill>
              </a:rPr>
              <a:t>photoshop</a:t>
            </a:r>
            <a:r>
              <a:rPr lang="en-US" sz="5200" dirty="0">
                <a:solidFill>
                  <a:schemeClr val="tx1"/>
                </a:solidFill>
              </a:rPr>
              <a:t> </a:t>
            </a:r>
            <a:endParaRPr lang="sv-SE" sz="5200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5200" dirty="0">
                <a:solidFill>
                  <a:schemeClr val="tx1"/>
                </a:solidFill>
              </a:rPr>
              <a:t>U</a:t>
            </a:r>
            <a:r>
              <a:rPr lang="en-US" sz="5200" dirty="0" smtClean="0">
                <a:solidFill>
                  <a:schemeClr val="tx1"/>
                </a:solidFill>
              </a:rPr>
              <a:t>nderwater </a:t>
            </a:r>
            <a:r>
              <a:rPr lang="en-US" sz="5200" dirty="0">
                <a:solidFill>
                  <a:schemeClr val="tx1"/>
                </a:solidFill>
              </a:rPr>
              <a:t>digital photography for empirical studies including  </a:t>
            </a:r>
            <a:r>
              <a:rPr lang="en-US" sz="5200" dirty="0" smtClean="0">
                <a:solidFill>
                  <a:schemeClr val="tx1"/>
                </a:solidFill>
              </a:rPr>
              <a:t>stereo-photography </a:t>
            </a:r>
            <a:r>
              <a:rPr lang="en-US" sz="5200" dirty="0">
                <a:solidFill>
                  <a:schemeClr val="tx1"/>
                </a:solidFill>
              </a:rPr>
              <a:t>to quantify changes in the environment, quantification by visual census methods, underwater photography to study distribution and coverage and alternative methods such as sledges, drop-videos and underwater observatories</a:t>
            </a:r>
            <a:endParaRPr lang="sv-SE" sz="5200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5200" dirty="0">
                <a:solidFill>
                  <a:schemeClr val="tx1"/>
                </a:solidFill>
              </a:rPr>
              <a:t>Stereo-video system techniques for quantitative analysis and behavior of mobile organisms</a:t>
            </a:r>
            <a:endParaRPr lang="sv-SE" sz="5200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5200" dirty="0">
                <a:solidFill>
                  <a:schemeClr val="tx1"/>
                </a:solidFill>
              </a:rPr>
              <a:t>Medical examination and CPR course, which are required for diving during your studies. </a:t>
            </a:r>
            <a:endParaRPr lang="sv-SE" sz="5200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5200" dirty="0">
                <a:solidFill>
                  <a:schemeClr val="tx1"/>
                </a:solidFill>
              </a:rPr>
              <a:t>Rules and regulatory frames of Scientific Diving, dive planning and risk assessment, repetition of dive medicine and rescue techniques </a:t>
            </a:r>
            <a:endParaRPr lang="en-US" sz="5200" dirty="0" smtClean="0">
              <a:solidFill>
                <a:schemeClr val="tx1"/>
              </a:solidFill>
            </a:endParaRPr>
          </a:p>
          <a:p>
            <a:pPr lvl="0" algn="l"/>
            <a:endParaRPr lang="en-US" sz="5200" dirty="0" smtClean="0">
              <a:solidFill>
                <a:schemeClr val="tx1"/>
              </a:solidFill>
            </a:endParaRPr>
          </a:p>
          <a:p>
            <a:pPr lvl="0" algn="l"/>
            <a:r>
              <a:rPr lang="en-US" sz="5200" dirty="0" smtClean="0">
                <a:solidFill>
                  <a:schemeClr val="tx1"/>
                </a:solidFill>
              </a:rPr>
              <a:t>Teachers :</a:t>
            </a:r>
          </a:p>
          <a:p>
            <a:pPr lvl="0" algn="l"/>
            <a:r>
              <a:rPr lang="en-US" sz="5200" b="1" dirty="0" smtClean="0">
                <a:solidFill>
                  <a:schemeClr val="tx1"/>
                </a:solidFill>
              </a:rPr>
              <a:t>Anders Salesjö </a:t>
            </a:r>
            <a:r>
              <a:rPr lang="en-US" sz="5200" dirty="0">
                <a:solidFill>
                  <a:schemeClr val="tx1"/>
                </a:solidFill>
              </a:rPr>
              <a:t>is a marine biology teacher and one of Scandinavia's topmost underwater photographers. </a:t>
            </a:r>
            <a:endParaRPr lang="en-US" sz="5200" dirty="0" smtClean="0">
              <a:solidFill>
                <a:schemeClr val="tx1"/>
              </a:solidFill>
            </a:endParaRPr>
          </a:p>
          <a:p>
            <a:pPr lvl="0" algn="l"/>
            <a:endParaRPr lang="en-US" sz="5200" dirty="0" smtClean="0">
              <a:solidFill>
                <a:schemeClr val="tx1"/>
              </a:solidFill>
            </a:endParaRPr>
          </a:p>
          <a:p>
            <a:pPr algn="l"/>
            <a:r>
              <a:rPr lang="en-US" sz="5200" b="1" dirty="0" smtClean="0">
                <a:solidFill>
                  <a:schemeClr val="tx1"/>
                </a:solidFill>
              </a:rPr>
              <a:t>Fredrik </a:t>
            </a:r>
            <a:r>
              <a:rPr lang="en-US" sz="5200" b="1" dirty="0">
                <a:solidFill>
                  <a:schemeClr val="tx1"/>
                </a:solidFill>
              </a:rPr>
              <a:t>Pleijel </a:t>
            </a:r>
            <a:r>
              <a:rPr lang="en-US" sz="5200" dirty="0">
                <a:solidFill>
                  <a:schemeClr val="tx1"/>
                </a:solidFill>
              </a:rPr>
              <a:t>is a researcher in marine zoology specialized in </a:t>
            </a:r>
            <a:r>
              <a:rPr lang="en-US" sz="5200" dirty="0" err="1">
                <a:solidFill>
                  <a:schemeClr val="tx1"/>
                </a:solidFill>
              </a:rPr>
              <a:t>polychaete</a:t>
            </a:r>
            <a:r>
              <a:rPr lang="en-US" sz="5200" dirty="0">
                <a:solidFill>
                  <a:schemeClr val="tx1"/>
                </a:solidFill>
              </a:rPr>
              <a:t> phylogeny and </a:t>
            </a:r>
            <a:r>
              <a:rPr lang="en-US" sz="5200" dirty="0" smtClean="0">
                <a:solidFill>
                  <a:schemeClr val="tx1"/>
                </a:solidFill>
              </a:rPr>
              <a:t>taxonomy. Currently </a:t>
            </a:r>
            <a:r>
              <a:rPr lang="en-US" sz="5200" dirty="0">
                <a:solidFill>
                  <a:schemeClr val="tx1"/>
                </a:solidFill>
              </a:rPr>
              <a:t>he has a grant from the Hasselblad Foundation to photo-illustrate Swedish </a:t>
            </a:r>
            <a:r>
              <a:rPr lang="en-US" sz="5200">
                <a:solidFill>
                  <a:schemeClr val="tx1"/>
                </a:solidFill>
              </a:rPr>
              <a:t>marine </a:t>
            </a:r>
            <a:r>
              <a:rPr lang="en-US" sz="5200" smtClean="0">
                <a:solidFill>
                  <a:schemeClr val="tx1"/>
                </a:solidFill>
              </a:rPr>
              <a:t>invertebrates</a:t>
            </a:r>
            <a:r>
              <a:rPr lang="en-US" sz="5200" dirty="0">
                <a:solidFill>
                  <a:schemeClr val="tx1"/>
                </a:solidFill>
              </a:rPr>
              <a:t>. </a:t>
            </a:r>
            <a:endParaRPr lang="en-US" sz="5200" dirty="0" smtClean="0">
              <a:solidFill>
                <a:schemeClr val="tx1"/>
              </a:solidFill>
            </a:endParaRPr>
          </a:p>
          <a:p>
            <a:pPr algn="l"/>
            <a:endParaRPr lang="en-US" sz="5200" dirty="0">
              <a:solidFill>
                <a:schemeClr val="tx1"/>
              </a:solidFill>
            </a:endParaRPr>
          </a:p>
          <a:p>
            <a:pPr algn="l"/>
            <a:r>
              <a:rPr lang="en-US" sz="5200" b="1" dirty="0">
                <a:solidFill>
                  <a:schemeClr val="tx1"/>
                </a:solidFill>
              </a:rPr>
              <a:t>Lars-Ove Loo </a:t>
            </a:r>
            <a:r>
              <a:rPr lang="en-US" sz="5200" dirty="0">
                <a:solidFill>
                  <a:schemeClr val="tx1"/>
                </a:solidFill>
              </a:rPr>
              <a:t>is a researcher in marine ecology and has worked with benthic-pelagic coupling in different ecosystems, mapping of different marine habitats </a:t>
            </a:r>
            <a:r>
              <a:rPr lang="en-US" sz="5200" dirty="0" smtClean="0">
                <a:solidFill>
                  <a:schemeClr val="tx1"/>
                </a:solidFill>
              </a:rPr>
              <a:t>and processing </a:t>
            </a:r>
            <a:r>
              <a:rPr lang="en-US" sz="5200" dirty="0">
                <a:solidFill>
                  <a:schemeClr val="tx1"/>
                </a:solidFill>
              </a:rPr>
              <a:t>historical marine biological data. He uses photography and filming as a tool in his research. </a:t>
            </a:r>
            <a:endParaRPr lang="en-US" sz="5200" dirty="0" smtClean="0">
              <a:solidFill>
                <a:schemeClr val="tx1"/>
              </a:solidFill>
            </a:endParaRPr>
          </a:p>
          <a:p>
            <a:pPr algn="l"/>
            <a:endParaRPr lang="en-US" sz="5200" dirty="0">
              <a:solidFill>
                <a:schemeClr val="tx1"/>
              </a:solidFill>
            </a:endParaRPr>
          </a:p>
          <a:p>
            <a:pPr algn="l"/>
            <a:r>
              <a:rPr lang="en-US" sz="5200" b="1" dirty="0">
                <a:solidFill>
                  <a:schemeClr val="tx1"/>
                </a:solidFill>
              </a:rPr>
              <a:t>Linus Hammar </a:t>
            </a:r>
            <a:r>
              <a:rPr lang="en-US" sz="5200" dirty="0" smtClean="0">
                <a:solidFill>
                  <a:schemeClr val="tx1"/>
                </a:solidFill>
              </a:rPr>
              <a:t>is a </a:t>
            </a:r>
            <a:r>
              <a:rPr lang="en-US" sz="5200" dirty="0" err="1" smtClean="0">
                <a:solidFill>
                  <a:schemeClr val="tx1"/>
                </a:solidFill>
              </a:rPr>
              <a:t>reseacher</a:t>
            </a:r>
            <a:r>
              <a:rPr lang="en-US" sz="5200" dirty="0" smtClean="0">
                <a:solidFill>
                  <a:schemeClr val="tx1"/>
                </a:solidFill>
              </a:rPr>
              <a:t> working with ecological </a:t>
            </a:r>
            <a:r>
              <a:rPr lang="en-US" sz="5200" dirty="0">
                <a:solidFill>
                  <a:schemeClr val="tx1"/>
                </a:solidFill>
              </a:rPr>
              <a:t>risk assessment of offshore renewable </a:t>
            </a:r>
            <a:r>
              <a:rPr lang="en-US" sz="5200" dirty="0" smtClean="0">
                <a:solidFill>
                  <a:schemeClr val="tx1"/>
                </a:solidFill>
              </a:rPr>
              <a:t>energy; including </a:t>
            </a:r>
            <a:r>
              <a:rPr lang="en-US" sz="5200" dirty="0">
                <a:solidFill>
                  <a:schemeClr val="tx1"/>
                </a:solidFill>
              </a:rPr>
              <a:t>resource mapping, field experiments on fish, and ecological risk assessment at the landscape level. </a:t>
            </a:r>
            <a:r>
              <a:rPr lang="en-US" sz="5200" dirty="0" smtClean="0">
                <a:solidFill>
                  <a:schemeClr val="tx1"/>
                </a:solidFill>
              </a:rPr>
              <a:t>He uses stereo-video system </a:t>
            </a:r>
            <a:r>
              <a:rPr lang="en-US" sz="5200" dirty="0">
                <a:solidFill>
                  <a:schemeClr val="tx1"/>
                </a:solidFill>
              </a:rPr>
              <a:t>techniques to record and quantify detailed fish movements</a:t>
            </a:r>
            <a:r>
              <a:rPr lang="en-US" sz="52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sz="5200" dirty="0" smtClean="0">
                <a:solidFill>
                  <a:schemeClr val="tx1"/>
                </a:solidFill>
              </a:rPr>
              <a:t> </a:t>
            </a:r>
            <a:endParaRPr lang="en-US" sz="5200" dirty="0">
              <a:solidFill>
                <a:schemeClr val="tx1"/>
              </a:solidFill>
            </a:endParaRPr>
          </a:p>
          <a:p>
            <a:pPr algn="l"/>
            <a:r>
              <a:rPr lang="en-US" sz="5200" b="1" dirty="0">
                <a:solidFill>
                  <a:schemeClr val="tx1"/>
                </a:solidFill>
              </a:rPr>
              <a:t>Maria Asplund </a:t>
            </a:r>
            <a:r>
              <a:rPr lang="en-US" sz="5200" dirty="0">
                <a:solidFill>
                  <a:schemeClr val="tx1"/>
                </a:solidFill>
              </a:rPr>
              <a:t>is a researcher in marine ecology and responsible for the development of Scientific Diving at Sven </a:t>
            </a:r>
            <a:r>
              <a:rPr lang="en-US" sz="5200" dirty="0" err="1">
                <a:solidFill>
                  <a:schemeClr val="tx1"/>
                </a:solidFill>
              </a:rPr>
              <a:t>Lovén</a:t>
            </a:r>
            <a:r>
              <a:rPr lang="en-US" sz="5200" dirty="0">
                <a:solidFill>
                  <a:schemeClr val="tx1"/>
                </a:solidFill>
              </a:rPr>
              <a:t> Centre for marine research. 	</a:t>
            </a:r>
          </a:p>
          <a:p>
            <a:pPr lvl="0" algn="l"/>
            <a:endParaRPr lang="en-US" sz="5200" dirty="0" smtClean="0">
              <a:solidFill>
                <a:schemeClr val="tx1"/>
              </a:solidFill>
            </a:endParaRPr>
          </a:p>
          <a:p>
            <a:pPr lvl="0" algn="l"/>
            <a:r>
              <a:rPr lang="en-US" sz="6400" dirty="0" smtClean="0">
                <a:solidFill>
                  <a:schemeClr val="tx1"/>
                </a:solidFill>
              </a:rPr>
              <a:t>For more information visit:  </a:t>
            </a:r>
            <a:r>
              <a:rPr lang="en-US" sz="6400" dirty="0" smtClean="0">
                <a:solidFill>
                  <a:schemeClr val="tx1"/>
                </a:solidFill>
                <a:hlinkClick r:id="rId2"/>
              </a:rPr>
              <a:t>http://www.bioenv.gu.se/Utbildning/utbildning-pa-forskarniva/kurser-samlat-kursutbud/</a:t>
            </a:r>
            <a:endParaRPr lang="en-US" sz="6400" dirty="0" smtClean="0">
              <a:solidFill>
                <a:schemeClr val="tx1"/>
              </a:solidFill>
            </a:endParaRPr>
          </a:p>
          <a:p>
            <a:pPr lvl="0" algn="l"/>
            <a:endParaRPr lang="en-US" sz="6400" dirty="0" smtClean="0">
              <a:solidFill>
                <a:schemeClr val="tx1"/>
              </a:solidFill>
            </a:endParaRPr>
          </a:p>
          <a:p>
            <a:pPr lvl="0" algn="l"/>
            <a:r>
              <a:rPr lang="en-US" sz="6400" dirty="0" smtClean="0">
                <a:solidFill>
                  <a:schemeClr val="tx1"/>
                </a:solidFill>
              </a:rPr>
              <a:t>Contacts: </a:t>
            </a:r>
            <a:r>
              <a:rPr lang="en-US" sz="6400" dirty="0" smtClean="0">
                <a:solidFill>
                  <a:schemeClr val="tx1"/>
                </a:solidFill>
                <a:hlinkClick r:id="rId3"/>
              </a:rPr>
              <a:t>maria.asplund@gu.se</a:t>
            </a:r>
            <a:endParaRPr lang="en-US" sz="6400" dirty="0" smtClean="0">
              <a:solidFill>
                <a:schemeClr val="tx1"/>
              </a:solidFill>
            </a:endParaRPr>
          </a:p>
          <a:p>
            <a:pPr lvl="0" algn="l"/>
            <a:endParaRPr lang="sv-SE" sz="5600" dirty="0"/>
          </a:p>
          <a:p>
            <a:pPr algn="l"/>
            <a:endParaRPr lang="sv-SE" sz="2800" dirty="0" smtClean="0"/>
          </a:p>
          <a:p>
            <a:pPr algn="l"/>
            <a:endParaRPr lang="sv-SE" sz="2800" dirty="0"/>
          </a:p>
          <a:p>
            <a:pPr algn="l"/>
            <a:endParaRPr lang="sv-SE" sz="2800" dirty="0"/>
          </a:p>
        </p:txBody>
      </p:sp>
      <p:pic>
        <p:nvPicPr>
          <p:cNvPr id="1026" name="Picture 2" descr="C:\Users\xasmar\Desktop\Dykmässan\Linus Hammar\camera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698" y="8813006"/>
            <a:ext cx="2592288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xasmar\Desktop\Dykmässan\Linus Hammar\Videosjöhäst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698" y="10843415"/>
            <a:ext cx="2599184" cy="1462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8a6ccbf2-92c6-4b31-b903-8cf6fbb87868" descr="AA827160-DC2E-45FF-A362-92F5B39AD5C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080" y="7016998"/>
            <a:ext cx="2591802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01616" y="1755560"/>
            <a:ext cx="26433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sv-SE" altLang="sv-SE" sz="1600" dirty="0" smtClean="0">
                <a:latin typeface="Calibri" pitchFamily="34" charset="0"/>
              </a:rPr>
              <a:t>Dept. </a:t>
            </a:r>
            <a:r>
              <a:rPr lang="sv-SE" altLang="sv-SE" sz="1600" dirty="0" err="1" smtClean="0">
                <a:latin typeface="Calibri" pitchFamily="34" charset="0"/>
              </a:rPr>
              <a:t>Biological</a:t>
            </a:r>
            <a:r>
              <a:rPr lang="sv-SE" altLang="sv-SE" sz="1600" dirty="0" smtClean="0">
                <a:latin typeface="Calibri" pitchFamily="34" charset="0"/>
              </a:rPr>
              <a:t> and Marine Sciences </a:t>
            </a:r>
            <a:r>
              <a:rPr lang="sv-SE" altLang="sv-SE" sz="1600" dirty="0">
                <a:latin typeface="Calibri" pitchFamily="34" charset="0"/>
              </a:rPr>
              <a:t> </a:t>
            </a:r>
            <a:endParaRPr lang="sv-SE" altLang="sv-SE" sz="1600" dirty="0" smtClean="0">
              <a:latin typeface="Calibri" pitchFamily="34" charset="0"/>
            </a:endParaRPr>
          </a:p>
          <a:p>
            <a:pPr algn="ctr">
              <a:spcBef>
                <a:spcPct val="0"/>
              </a:spcBef>
            </a:pPr>
            <a:r>
              <a:rPr lang="sv-SE" altLang="sv-SE" sz="1600" dirty="0" smtClean="0">
                <a:latin typeface="Calibri" pitchFamily="34" charset="0"/>
              </a:rPr>
              <a:t>and </a:t>
            </a:r>
          </a:p>
          <a:p>
            <a:pPr algn="ctr">
              <a:spcBef>
                <a:spcPct val="0"/>
              </a:spcBef>
            </a:pPr>
            <a:r>
              <a:rPr lang="sv-SE" altLang="sv-SE" sz="1600" dirty="0" smtClean="0">
                <a:latin typeface="Calibri" pitchFamily="34" charset="0"/>
              </a:rPr>
              <a:t>Sven Lovén Centre for Marine Sciences</a:t>
            </a:r>
            <a:endParaRPr lang="sv-SE" altLang="sv-SE" sz="1600" dirty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7606" y="12114832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dirty="0" smtClean="0">
                <a:solidFill>
                  <a:schemeClr val="bg1"/>
                </a:solidFill>
              </a:rPr>
              <a:t>Photo </a:t>
            </a:r>
            <a:r>
              <a:rPr lang="sv-SE" sz="800" dirty="0" err="1" smtClean="0">
                <a:solidFill>
                  <a:schemeClr val="bg1"/>
                </a:solidFill>
              </a:rPr>
              <a:t>credit</a:t>
            </a:r>
            <a:r>
              <a:rPr lang="sv-SE" sz="800" dirty="0" smtClean="0">
                <a:solidFill>
                  <a:schemeClr val="bg1"/>
                </a:solidFill>
              </a:rPr>
              <a:t>: Linus Hammar</a:t>
            </a:r>
            <a:endParaRPr lang="sv-SE" sz="8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31256" y="10554478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dirty="0" smtClean="0">
                <a:solidFill>
                  <a:schemeClr val="bg1"/>
                </a:solidFill>
              </a:rPr>
              <a:t>Photo </a:t>
            </a:r>
            <a:r>
              <a:rPr lang="sv-SE" sz="800" dirty="0" err="1" smtClean="0">
                <a:solidFill>
                  <a:schemeClr val="bg1"/>
                </a:solidFill>
              </a:rPr>
              <a:t>credit</a:t>
            </a:r>
            <a:r>
              <a:rPr lang="sv-SE" sz="800" dirty="0" smtClean="0">
                <a:solidFill>
                  <a:schemeClr val="bg1"/>
                </a:solidFill>
              </a:rPr>
              <a:t>: Linus Hammar</a:t>
            </a:r>
            <a:endParaRPr lang="sv-SE" sz="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1106" y="8554178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dirty="0" smtClean="0">
                <a:solidFill>
                  <a:schemeClr val="bg1"/>
                </a:solidFill>
              </a:rPr>
              <a:t>Photo </a:t>
            </a:r>
            <a:r>
              <a:rPr lang="sv-SE" sz="800" dirty="0" err="1" smtClean="0">
                <a:solidFill>
                  <a:schemeClr val="bg1"/>
                </a:solidFill>
              </a:rPr>
              <a:t>credit</a:t>
            </a:r>
            <a:r>
              <a:rPr lang="sv-SE" sz="800" dirty="0" smtClean="0">
                <a:solidFill>
                  <a:schemeClr val="bg1"/>
                </a:solidFill>
              </a:rPr>
              <a:t>: Lars-Ove Loo</a:t>
            </a:r>
            <a:endParaRPr lang="sv-SE" sz="800" dirty="0">
              <a:solidFill>
                <a:schemeClr val="bg1"/>
              </a:solidFill>
            </a:endParaRPr>
          </a:p>
        </p:txBody>
      </p:sp>
      <p:pic>
        <p:nvPicPr>
          <p:cNvPr id="14" name="Picture 13" descr="C:\Users\Maria Asplund\Pictures\Bilder till Prehab-till Martin\Makrovegetation - Maria Asplund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080" y="5254625"/>
            <a:ext cx="2591802" cy="172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812206" y="6766136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dirty="0" smtClean="0">
                <a:solidFill>
                  <a:schemeClr val="bg1"/>
                </a:solidFill>
              </a:rPr>
              <a:t>Photo </a:t>
            </a:r>
            <a:r>
              <a:rPr lang="sv-SE" sz="800" dirty="0" err="1" smtClean="0">
                <a:solidFill>
                  <a:schemeClr val="bg1"/>
                </a:solidFill>
              </a:rPr>
              <a:t>credit</a:t>
            </a:r>
            <a:r>
              <a:rPr lang="sv-SE" sz="800" dirty="0" smtClean="0">
                <a:solidFill>
                  <a:schemeClr val="bg1"/>
                </a:solidFill>
              </a:rPr>
              <a:t>: Maria Asplund</a:t>
            </a:r>
            <a:endParaRPr lang="sv-SE" sz="800" dirty="0">
              <a:solidFill>
                <a:schemeClr val="bg1"/>
              </a:solidFill>
            </a:endParaRPr>
          </a:p>
        </p:txBody>
      </p:sp>
      <p:pic>
        <p:nvPicPr>
          <p:cNvPr id="17" name="Picture 16" descr="C:\Users\Maria Asplund\Documents\A. Skrivbord 2013-08-03\Copyright Marcus Stenegren 4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080" y="3411539"/>
            <a:ext cx="1339540" cy="178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65116" y="5010607"/>
            <a:ext cx="17002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dirty="0" smtClean="0">
                <a:solidFill>
                  <a:schemeClr val="bg1"/>
                </a:solidFill>
              </a:rPr>
              <a:t>Photo </a:t>
            </a:r>
            <a:r>
              <a:rPr lang="sv-SE" sz="800" dirty="0" err="1" smtClean="0">
                <a:solidFill>
                  <a:schemeClr val="bg1"/>
                </a:solidFill>
              </a:rPr>
              <a:t>credit</a:t>
            </a:r>
            <a:r>
              <a:rPr lang="sv-SE" sz="800" dirty="0" smtClean="0">
                <a:solidFill>
                  <a:schemeClr val="bg1"/>
                </a:solidFill>
              </a:rPr>
              <a:t>: Marcus Stenegren</a:t>
            </a:r>
            <a:endParaRPr lang="sv-SE" sz="800" dirty="0">
              <a:solidFill>
                <a:schemeClr val="bg1"/>
              </a:solidFill>
            </a:endParaRPr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0572" y="425450"/>
            <a:ext cx="1745467" cy="130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 descr="C:\Users\xasmar\Desktop\Dykmässan\Tom Staveley\vid båten.ti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55800" y="3634556"/>
            <a:ext cx="1170186" cy="1560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1955800" y="4909007"/>
            <a:ext cx="1700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dirty="0" smtClean="0">
                <a:solidFill>
                  <a:schemeClr val="bg1"/>
                </a:solidFill>
              </a:rPr>
              <a:t>Photo </a:t>
            </a:r>
            <a:r>
              <a:rPr lang="sv-SE" sz="800" dirty="0" err="1" smtClean="0">
                <a:solidFill>
                  <a:schemeClr val="bg1"/>
                </a:solidFill>
              </a:rPr>
              <a:t>credit</a:t>
            </a:r>
            <a:r>
              <a:rPr lang="sv-SE" sz="800" dirty="0" smtClean="0">
                <a:solidFill>
                  <a:schemeClr val="bg1"/>
                </a:solidFill>
              </a:rPr>
              <a:t>: </a:t>
            </a:r>
          </a:p>
          <a:p>
            <a:r>
              <a:rPr lang="sv-SE" sz="800" dirty="0" smtClean="0">
                <a:solidFill>
                  <a:schemeClr val="bg1"/>
                </a:solidFill>
              </a:rPr>
              <a:t>Tom </a:t>
            </a:r>
            <a:r>
              <a:rPr lang="sv-SE" sz="800" dirty="0" err="1" smtClean="0">
                <a:solidFill>
                  <a:schemeClr val="bg1"/>
                </a:solidFill>
              </a:rPr>
              <a:t>Stavely</a:t>
            </a:r>
            <a:endParaRPr lang="sv-SE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173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351</Words>
  <Application>Microsoft Office PowerPoint</Application>
  <PresentationFormat>A3 Paper (297x420 mm)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International  PhD-student Course in  Scientific Diving and Documentation techniques (4ECT)</vt:lpstr>
    </vt:vector>
  </TitlesOfParts>
  <Company>University of Gothenburg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PhD-student course  Scientific Diving and Documentation tecniques</dc:title>
  <dc:creator>Maria Asplund</dc:creator>
  <cp:lastModifiedBy>Maria Asplund</cp:lastModifiedBy>
  <cp:revision>16</cp:revision>
  <cp:lastPrinted>2014-03-06T15:36:03Z</cp:lastPrinted>
  <dcterms:created xsi:type="dcterms:W3CDTF">2014-03-06T10:51:14Z</dcterms:created>
  <dcterms:modified xsi:type="dcterms:W3CDTF">2014-03-19T14:22:38Z</dcterms:modified>
</cp:coreProperties>
</file>